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Jorick" panose="020B0604020202020204" charset="0"/>
      <p:regular r:id="rId13"/>
    </p:embeddedFont>
    <p:embeddedFont>
      <p:font typeface="Keraleeya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12" Type="http://schemas.openxmlformats.org/officeDocument/2006/relationships/image" Target="../media/image21.png"/><Relationship Id="rId17" Type="http://schemas.openxmlformats.org/officeDocument/2006/relationships/image" Target="../media/image24.svg"/><Relationship Id="rId2" Type="http://schemas.openxmlformats.org/officeDocument/2006/relationships/image" Target="../media/image3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svg"/><Relationship Id="rId5" Type="http://schemas.openxmlformats.org/officeDocument/2006/relationships/image" Target="../media/image6.pn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20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1.svg"/><Relationship Id="rId2" Type="http://schemas.openxmlformats.org/officeDocument/2006/relationships/image" Target="../media/image3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1" r="-8191" b="-27659"/>
            </a:stretch>
          </a:blipFill>
        </p:spPr>
      </p:sp>
      <p:sp>
        <p:nvSpPr>
          <p:cNvPr id="3" name="Freeform 3"/>
          <p:cNvSpPr/>
          <p:nvPr/>
        </p:nvSpPr>
        <p:spPr>
          <a:xfrm rot="292823">
            <a:off x="-1290754" y="8799867"/>
            <a:ext cx="16230600" cy="4938740"/>
          </a:xfrm>
          <a:custGeom>
            <a:avLst/>
            <a:gdLst/>
            <a:ahLst/>
            <a:cxnLst/>
            <a:rect l="l" t="t" r="r" b="b"/>
            <a:pathLst>
              <a:path w="16230600" h="493874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0596">
            <a:off x="5701061" y="8293416"/>
            <a:ext cx="16230600" cy="4938740"/>
          </a:xfrm>
          <a:custGeom>
            <a:avLst/>
            <a:gdLst/>
            <a:ahLst/>
            <a:cxnLst/>
            <a:rect l="l" t="t" r="r" b="b"/>
            <a:pathLst>
              <a:path w="16230600" h="493874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5381" y="2084702"/>
            <a:ext cx="9461539" cy="382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39"/>
              </a:lnSpc>
            </a:pPr>
            <a:r>
              <a:rPr lang="en-US" sz="15999">
                <a:solidFill>
                  <a:srgbClr val="2E261F"/>
                </a:solidFill>
                <a:latin typeface="Arimo"/>
                <a:ea typeface="Arimo"/>
                <a:cs typeface="Arimo"/>
                <a:sym typeface="Arimo"/>
              </a:rPr>
              <a:t>O que é git?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22242" y="8620516"/>
            <a:ext cx="2793018" cy="70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5"/>
              </a:lnSpc>
            </a:pPr>
            <a:r>
              <a:rPr lang="en-US" sz="5366">
                <a:solidFill>
                  <a:srgbClr val="2E261F"/>
                </a:solidFill>
                <a:latin typeface="Keraleeyam"/>
                <a:ea typeface="Keraleeyam"/>
                <a:cs typeface="Keraleeyam"/>
                <a:sym typeface="Keraleeyam"/>
              </a:rPr>
              <a:t>Discente: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0891" y="8639566"/>
            <a:ext cx="4926219" cy="803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6114">
                <a:solidFill>
                  <a:srgbClr val="C6B292"/>
                </a:solidFill>
                <a:latin typeface="Keraleeyam"/>
                <a:ea typeface="Keraleeyam"/>
                <a:cs typeface="Keraleeyam"/>
                <a:sym typeface="Keraleeyam"/>
              </a:rPr>
              <a:t>Railson do Carmo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042" y="372492"/>
            <a:ext cx="17357816" cy="9542016"/>
            <a:chOff x="0" y="0"/>
            <a:chExt cx="23143754" cy="12722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709711" y="3395550"/>
            <a:ext cx="2868577" cy="2857372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59580" r="223" b="-620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6394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71525" y="1459454"/>
            <a:ext cx="16744950" cy="207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939"/>
              </a:lnSpc>
              <a:spcBef>
                <a:spcPct val="0"/>
              </a:spcBef>
            </a:pPr>
            <a:r>
              <a:rPr lang="en-US" sz="12099" b="1">
                <a:solidFill>
                  <a:srgbClr val="6F131E"/>
                </a:solidFill>
                <a:latin typeface="Jorick"/>
                <a:ea typeface="Jorick"/>
                <a:cs typeface="Jorick"/>
                <a:sym typeface="Jorick"/>
              </a:rPr>
              <a:t>Obrigado!</a:t>
            </a:r>
          </a:p>
        </p:txBody>
      </p:sp>
      <p:sp>
        <p:nvSpPr>
          <p:cNvPr id="10" name="Freeform 10"/>
          <p:cNvSpPr/>
          <p:nvPr/>
        </p:nvSpPr>
        <p:spPr>
          <a:xfrm rot="-573973">
            <a:off x="13801169" y="-1005067"/>
            <a:ext cx="4825546" cy="6045672"/>
          </a:xfrm>
          <a:custGeom>
            <a:avLst/>
            <a:gdLst/>
            <a:ahLst/>
            <a:cxnLst/>
            <a:rect l="l" t="t" r="r" b="b"/>
            <a:pathLst>
              <a:path w="4825546" h="6045672">
                <a:moveTo>
                  <a:pt x="0" y="0"/>
                </a:moveTo>
                <a:lnTo>
                  <a:pt x="4825546" y="0"/>
                </a:lnTo>
                <a:lnTo>
                  <a:pt x="4825546" y="6045673"/>
                </a:lnTo>
                <a:lnTo>
                  <a:pt x="0" y="6045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905390">
            <a:off x="4099209" y="8875763"/>
            <a:ext cx="420347" cy="2289020"/>
          </a:xfrm>
          <a:custGeom>
            <a:avLst/>
            <a:gdLst/>
            <a:ahLst/>
            <a:cxnLst/>
            <a:rect l="l" t="t" r="r" b="b"/>
            <a:pathLst>
              <a:path w="420347" h="2289020">
                <a:moveTo>
                  <a:pt x="0" y="0"/>
                </a:moveTo>
                <a:lnTo>
                  <a:pt x="420347" y="0"/>
                </a:lnTo>
                <a:lnTo>
                  <a:pt x="420347" y="2289019"/>
                </a:lnTo>
                <a:lnTo>
                  <a:pt x="0" y="2289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72305" y="5775426"/>
            <a:ext cx="3042986" cy="3042986"/>
          </a:xfrm>
          <a:custGeom>
            <a:avLst/>
            <a:gdLst/>
            <a:ahLst/>
            <a:cxnLst/>
            <a:rect l="l" t="t" r="r" b="b"/>
            <a:pathLst>
              <a:path w="3042986" h="3042986">
                <a:moveTo>
                  <a:pt x="0" y="0"/>
                </a:moveTo>
                <a:lnTo>
                  <a:pt x="3042986" y="0"/>
                </a:lnTo>
                <a:lnTo>
                  <a:pt x="3042986" y="3042986"/>
                </a:lnTo>
                <a:lnTo>
                  <a:pt x="0" y="304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045685" y="803156"/>
            <a:ext cx="971160" cy="827914"/>
          </a:xfrm>
          <a:custGeom>
            <a:avLst/>
            <a:gdLst/>
            <a:ahLst/>
            <a:cxnLst/>
            <a:rect l="l" t="t" r="r" b="b"/>
            <a:pathLst>
              <a:path w="971160" h="827914">
                <a:moveTo>
                  <a:pt x="0" y="0"/>
                </a:moveTo>
                <a:lnTo>
                  <a:pt x="971160" y="0"/>
                </a:lnTo>
                <a:lnTo>
                  <a:pt x="971160" y="827914"/>
                </a:lnTo>
                <a:lnTo>
                  <a:pt x="0" y="8279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73973">
            <a:off x="-782507" y="6413274"/>
            <a:ext cx="5077698" cy="6361581"/>
          </a:xfrm>
          <a:custGeom>
            <a:avLst/>
            <a:gdLst/>
            <a:ahLst/>
            <a:cxnLst/>
            <a:rect l="l" t="t" r="r" b="b"/>
            <a:pathLst>
              <a:path w="5077698" h="6361581">
                <a:moveTo>
                  <a:pt x="0" y="0"/>
                </a:moveTo>
                <a:lnTo>
                  <a:pt x="5077698" y="0"/>
                </a:lnTo>
                <a:lnTo>
                  <a:pt x="5077698" y="6361581"/>
                </a:lnTo>
                <a:lnTo>
                  <a:pt x="0" y="6361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38809" y="0"/>
            <a:ext cx="2765893" cy="1639420"/>
          </a:xfrm>
          <a:custGeom>
            <a:avLst/>
            <a:gdLst/>
            <a:ahLst/>
            <a:cxnLst/>
            <a:rect l="l" t="t" r="r" b="b"/>
            <a:pathLst>
              <a:path w="2765893" h="1639420">
                <a:moveTo>
                  <a:pt x="0" y="0"/>
                </a:moveTo>
                <a:lnTo>
                  <a:pt x="2765893" y="0"/>
                </a:lnTo>
                <a:lnTo>
                  <a:pt x="2765893" y="1639420"/>
                </a:lnTo>
                <a:lnTo>
                  <a:pt x="0" y="16394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5141386" y="8594153"/>
            <a:ext cx="2779759" cy="1647639"/>
          </a:xfrm>
          <a:custGeom>
            <a:avLst/>
            <a:gdLst/>
            <a:ahLst/>
            <a:cxnLst/>
            <a:rect l="l" t="t" r="r" b="b"/>
            <a:pathLst>
              <a:path w="2779759" h="1647639">
                <a:moveTo>
                  <a:pt x="0" y="0"/>
                </a:moveTo>
                <a:lnTo>
                  <a:pt x="2779759" y="0"/>
                </a:lnTo>
                <a:lnTo>
                  <a:pt x="2779759" y="1647639"/>
                </a:lnTo>
                <a:lnTo>
                  <a:pt x="0" y="16476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60093" y="6616886"/>
            <a:ext cx="4729714" cy="58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7"/>
              </a:lnSpc>
              <a:spcBef>
                <a:spcPct val="0"/>
              </a:spcBef>
            </a:pPr>
            <a:r>
              <a:rPr lang="en-US" sz="3476">
                <a:solidFill>
                  <a:srgbClr val="901C1E"/>
                </a:solidFill>
                <a:latin typeface="Jorick"/>
                <a:ea typeface="Jorick"/>
                <a:cs typeface="Jorick"/>
                <a:sym typeface="Jorick"/>
              </a:rPr>
              <a:t>Railson Corrêa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77889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1753" y="762185"/>
            <a:ext cx="17470349" cy="9606704"/>
            <a:chOff x="-150044" y="-86251"/>
            <a:chExt cx="23293798" cy="12808939"/>
          </a:xfrm>
        </p:grpSpPr>
        <p:sp>
          <p:nvSpPr>
            <p:cNvPr id="4" name="Freeform 4"/>
            <p:cNvSpPr/>
            <p:nvPr/>
          </p:nvSpPr>
          <p:spPr>
            <a:xfrm>
              <a:off x="-150044" y="-86251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79549">
            <a:off x="581504" y="4720649"/>
            <a:ext cx="1390255" cy="1185193"/>
          </a:xfrm>
          <a:custGeom>
            <a:avLst/>
            <a:gdLst/>
            <a:ahLst/>
            <a:cxnLst/>
            <a:rect l="l" t="t" r="r" b="b"/>
            <a:pathLst>
              <a:path w="1390255" h="1185193">
                <a:moveTo>
                  <a:pt x="0" y="0"/>
                </a:moveTo>
                <a:lnTo>
                  <a:pt x="1390256" y="0"/>
                </a:lnTo>
                <a:lnTo>
                  <a:pt x="1390256" y="1185193"/>
                </a:lnTo>
                <a:lnTo>
                  <a:pt x="0" y="118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7017">
            <a:off x="-73973" y="6082342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7" y="0"/>
                </a:lnTo>
                <a:lnTo>
                  <a:pt x="2545227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73593" y="1285647"/>
            <a:ext cx="14953467" cy="9313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Git é um software para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rastrear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qualquer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conjunto de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usado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para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coodenar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trabalho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entre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programadores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desenvolvem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codicos-fonte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 de forma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colaborativade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durante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desenvolvimento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um software. E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tambem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pt-BR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sistema de controle de verão open </a:t>
            </a:r>
            <a:r>
              <a:rPr lang="pt-BR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soure</a:t>
            </a:r>
            <a:r>
              <a:rPr lang="pt-BR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Seus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objetivos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incluem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velocidade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integridade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dados e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suporte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para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fluxo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trabalho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não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lineares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36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distribuidos</a:t>
            </a:r>
            <a:r>
              <a:rPr lang="en-US" sz="36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</a:t>
            </a:r>
          </a:p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endParaRPr lang="en-US" sz="4000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1" name="Freeform 11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82517" y="972519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717714" y="-4045993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5408" y="1602767"/>
            <a:ext cx="17357816" cy="9542016"/>
            <a:chOff x="0" y="0"/>
            <a:chExt cx="23143754" cy="12722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79549">
            <a:off x="1453851" y="4932905"/>
            <a:ext cx="1390255" cy="1185193"/>
          </a:xfrm>
          <a:custGeom>
            <a:avLst/>
            <a:gdLst/>
            <a:ahLst/>
            <a:cxnLst/>
            <a:rect l="l" t="t" r="r" b="b"/>
            <a:pathLst>
              <a:path w="1390255" h="1185193">
                <a:moveTo>
                  <a:pt x="0" y="0"/>
                </a:moveTo>
                <a:lnTo>
                  <a:pt x="1390256" y="0"/>
                </a:lnTo>
                <a:lnTo>
                  <a:pt x="1390256" y="1185193"/>
                </a:lnTo>
                <a:lnTo>
                  <a:pt x="0" y="118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7017">
            <a:off x="302320" y="5851864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7" y="0"/>
                </a:lnTo>
                <a:lnTo>
                  <a:pt x="2545227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28211" y="2108829"/>
            <a:ext cx="13765324" cy="545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6"/>
              </a:lnSpc>
            </a:pP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é um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sistema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controle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versão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?</a:t>
            </a:r>
          </a:p>
          <a:p>
            <a:pPr algn="ctr">
              <a:lnSpc>
                <a:spcPts val="6066"/>
              </a:lnSpc>
            </a:pP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È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uma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ferramenta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ajuda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equipes a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gerenciar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Código-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fonte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ao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longo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do tempo.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Além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disso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ele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ajuda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os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times a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trabalharem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forma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mais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rápida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50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inteligente</a:t>
            </a:r>
            <a:r>
              <a:rPr lang="en-US" sz="50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</a:t>
            </a:r>
          </a:p>
          <a:p>
            <a:pPr marL="0" lvl="0" indent="0" algn="ctr">
              <a:lnSpc>
                <a:spcPts val="6066"/>
              </a:lnSpc>
              <a:spcBef>
                <a:spcPct val="0"/>
              </a:spcBef>
            </a:pPr>
            <a:endParaRPr lang="en-US" sz="5055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1" name="Freeform 11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64770" y="1497998"/>
            <a:ext cx="17534166" cy="9646785"/>
            <a:chOff x="-235133" y="-139692"/>
            <a:chExt cx="23378887" cy="12862380"/>
          </a:xfrm>
        </p:grpSpPr>
        <p:sp>
          <p:nvSpPr>
            <p:cNvPr id="4" name="Freeform 4"/>
            <p:cNvSpPr/>
            <p:nvPr/>
          </p:nvSpPr>
          <p:spPr>
            <a:xfrm>
              <a:off x="-235133" y="-139692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79549">
            <a:off x="1453851" y="4932905"/>
            <a:ext cx="1390255" cy="1185193"/>
          </a:xfrm>
          <a:custGeom>
            <a:avLst/>
            <a:gdLst/>
            <a:ahLst/>
            <a:cxnLst/>
            <a:rect l="l" t="t" r="r" b="b"/>
            <a:pathLst>
              <a:path w="1390255" h="1185193">
                <a:moveTo>
                  <a:pt x="0" y="0"/>
                </a:moveTo>
                <a:lnTo>
                  <a:pt x="1390256" y="0"/>
                </a:lnTo>
                <a:lnTo>
                  <a:pt x="1390256" y="1185193"/>
                </a:lnTo>
                <a:lnTo>
                  <a:pt x="0" y="118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7017">
            <a:off x="302320" y="5851864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7" y="0"/>
                </a:lnTo>
                <a:lnTo>
                  <a:pt x="2545227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32948" y="2089779"/>
            <a:ext cx="14943457" cy="659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</a:pPr>
            <a:r>
              <a:rPr lang="en-US" sz="62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Pra </a:t>
            </a:r>
            <a:r>
              <a:rPr lang="en-US" sz="62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62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serve?</a:t>
            </a:r>
          </a:p>
          <a:p>
            <a:pPr algn="ctr">
              <a:lnSpc>
                <a:spcPts val="5431"/>
              </a:lnSpc>
            </a:pP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Ele é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usado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para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controlar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histórico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principalmente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projeto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desenvolvimento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software . Ele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permite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mais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flexibilidade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no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fluxo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trabalho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segurança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desempenho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 </a:t>
            </a:r>
          </a:p>
          <a:p>
            <a:pPr algn="ctr">
              <a:lnSpc>
                <a:spcPts val="2319"/>
              </a:lnSpc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7506"/>
              </a:lnSpc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marL="0" lvl="0" indent="0" algn="ctr">
              <a:lnSpc>
                <a:spcPts val="7506"/>
              </a:lnSpc>
              <a:spcBef>
                <a:spcPct val="0"/>
              </a:spcBef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1" name="Freeform 11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6538" y="1028700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9092" y="1189876"/>
            <a:ext cx="17877424" cy="9648325"/>
            <a:chOff x="-692811" y="-141745"/>
            <a:chExt cx="23836565" cy="12864433"/>
          </a:xfrm>
        </p:grpSpPr>
        <p:sp>
          <p:nvSpPr>
            <p:cNvPr id="4" name="Freeform 4"/>
            <p:cNvSpPr/>
            <p:nvPr/>
          </p:nvSpPr>
          <p:spPr>
            <a:xfrm>
              <a:off x="-692811" y="-141745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79549">
            <a:off x="1453851" y="4932905"/>
            <a:ext cx="1390255" cy="1185193"/>
          </a:xfrm>
          <a:custGeom>
            <a:avLst/>
            <a:gdLst/>
            <a:ahLst/>
            <a:cxnLst/>
            <a:rect l="l" t="t" r="r" b="b"/>
            <a:pathLst>
              <a:path w="1390255" h="1185193">
                <a:moveTo>
                  <a:pt x="0" y="0"/>
                </a:moveTo>
                <a:lnTo>
                  <a:pt x="1390256" y="0"/>
                </a:lnTo>
                <a:lnTo>
                  <a:pt x="1390256" y="1185193"/>
                </a:lnTo>
                <a:lnTo>
                  <a:pt x="0" y="118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7017">
            <a:off x="302320" y="5851864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7" y="0"/>
                </a:lnTo>
                <a:lnTo>
                  <a:pt x="2545227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68024" y="2321226"/>
            <a:ext cx="14943457" cy="617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6"/>
              </a:lnSpc>
            </a:pPr>
            <a:r>
              <a:rPr lang="en-US" sz="62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Onde o git </a:t>
            </a:r>
            <a:r>
              <a:rPr lang="en-US" sz="62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pode</a:t>
            </a:r>
            <a:r>
              <a:rPr lang="en-US" sz="62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ser </a:t>
            </a:r>
            <a:r>
              <a:rPr lang="en-US" sz="6255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usado</a:t>
            </a:r>
            <a:r>
              <a:rPr lang="en-US" sz="6255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?</a:t>
            </a:r>
          </a:p>
          <a:p>
            <a:pPr algn="ctr">
              <a:lnSpc>
                <a:spcPts val="7506"/>
              </a:lnSpc>
            </a:pPr>
            <a:endParaRPr lang="en-US" sz="6255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5431"/>
              </a:lnSpc>
            </a:pP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 Git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pode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ser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usado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todo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qualquer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projeto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tenha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diferentes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tipos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podendo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ser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código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texto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imagens,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vídeos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526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áudios</a:t>
            </a:r>
            <a:r>
              <a:rPr lang="en-US" sz="4526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entre outros.  </a:t>
            </a:r>
          </a:p>
          <a:p>
            <a:pPr algn="ctr">
              <a:lnSpc>
                <a:spcPts val="2319"/>
              </a:lnSpc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7506"/>
              </a:lnSpc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marL="0" lvl="0" indent="0" algn="ctr">
              <a:lnSpc>
                <a:spcPts val="7506"/>
              </a:lnSpc>
              <a:spcBef>
                <a:spcPct val="0"/>
              </a:spcBef>
            </a:pPr>
            <a:endParaRPr lang="en-US" sz="4526" b="1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1" name="Freeform 11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6538" y="1028700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11" r="-8191" b="-27659"/>
            </a:stretch>
          </a:blipFill>
        </p:spPr>
      </p:sp>
      <p:sp>
        <p:nvSpPr>
          <p:cNvPr id="3" name="Freeform 3"/>
          <p:cNvSpPr/>
          <p:nvPr/>
        </p:nvSpPr>
        <p:spPr>
          <a:xfrm rot="292823">
            <a:off x="-1290754" y="8799867"/>
            <a:ext cx="16230600" cy="4938740"/>
          </a:xfrm>
          <a:custGeom>
            <a:avLst/>
            <a:gdLst/>
            <a:ahLst/>
            <a:cxnLst/>
            <a:rect l="l" t="t" r="r" b="b"/>
            <a:pathLst>
              <a:path w="16230600" h="493874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0596">
            <a:off x="5701061" y="8293416"/>
            <a:ext cx="16230600" cy="4938740"/>
          </a:xfrm>
          <a:custGeom>
            <a:avLst/>
            <a:gdLst/>
            <a:ahLst/>
            <a:cxnLst/>
            <a:rect l="l" t="t" r="r" b="b"/>
            <a:pathLst>
              <a:path w="16230600" h="4938740">
                <a:moveTo>
                  <a:pt x="0" y="0"/>
                </a:moveTo>
                <a:lnTo>
                  <a:pt x="16230600" y="0"/>
                </a:lnTo>
                <a:lnTo>
                  <a:pt x="16230600" y="4938739"/>
                </a:lnTo>
                <a:lnTo>
                  <a:pt x="0" y="4938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5381" y="2084702"/>
            <a:ext cx="9461539" cy="382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39"/>
              </a:lnSpc>
            </a:pPr>
            <a:r>
              <a:rPr lang="en-US" sz="15999">
                <a:solidFill>
                  <a:srgbClr val="2E261F"/>
                </a:solidFill>
                <a:latin typeface="Arimo"/>
                <a:ea typeface="Arimo"/>
                <a:cs typeface="Arimo"/>
                <a:sym typeface="Arimo"/>
              </a:rPr>
              <a:t>O que é github?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5010" y="221985"/>
            <a:ext cx="17357816" cy="9542016"/>
            <a:chOff x="0" y="0"/>
            <a:chExt cx="23143754" cy="12722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7017">
            <a:off x="492130" y="6580270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8" y="0"/>
                </a:lnTo>
                <a:lnTo>
                  <a:pt x="2545228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48979" y="2542305"/>
            <a:ext cx="15489762" cy="9960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GitHub é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uma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plataforma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utiliza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Git para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facilitar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gerenciamento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código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a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colaboração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online.</a:t>
            </a:r>
          </a:p>
          <a:p>
            <a:pPr algn="ctr">
              <a:lnSpc>
                <a:spcPts val="6887"/>
              </a:lnSpc>
            </a:pP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Para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serve o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Github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?</a:t>
            </a:r>
          </a:p>
          <a:p>
            <a:pPr algn="ctr">
              <a:lnSpc>
                <a:spcPts val="6887"/>
              </a:lnSpc>
            </a:pP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Hospedar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seu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Código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um local Seguro.</a:t>
            </a:r>
          </a:p>
          <a:p>
            <a:pPr algn="ctr">
              <a:lnSpc>
                <a:spcPts val="6887"/>
              </a:lnSpc>
            </a:pP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Complatilhar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seu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projeto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falcilmente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com outros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devs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 E esses outro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devs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podem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colabora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com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seus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projetos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5739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etc</a:t>
            </a: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…..</a:t>
            </a:r>
          </a:p>
          <a:p>
            <a:pPr algn="ctr">
              <a:lnSpc>
                <a:spcPts val="6887"/>
              </a:lnSpc>
            </a:pPr>
            <a:r>
              <a:rPr lang="en-US" sz="5739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</a:p>
          <a:p>
            <a:pPr algn="ctr">
              <a:lnSpc>
                <a:spcPts val="6887"/>
              </a:lnSpc>
            </a:pPr>
            <a:endParaRPr lang="en-US" sz="5739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marL="0" lvl="0" indent="0" algn="ctr">
              <a:lnSpc>
                <a:spcPts val="9518"/>
              </a:lnSpc>
              <a:spcBef>
                <a:spcPct val="0"/>
              </a:spcBef>
            </a:pPr>
            <a:endParaRPr lang="en-US" sz="5739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0" name="Freeform 10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9630" y="221985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77851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2148979" y="1602768"/>
            <a:ext cx="16318692" cy="9542016"/>
            <a:chOff x="0" y="0"/>
            <a:chExt cx="23143754" cy="12722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279549">
            <a:off x="1453851" y="4932905"/>
            <a:ext cx="1390255" cy="1185193"/>
          </a:xfrm>
          <a:custGeom>
            <a:avLst/>
            <a:gdLst/>
            <a:ahLst/>
            <a:cxnLst/>
            <a:rect l="l" t="t" r="r" b="b"/>
            <a:pathLst>
              <a:path w="1390255" h="1185193">
                <a:moveTo>
                  <a:pt x="0" y="0"/>
                </a:moveTo>
                <a:lnTo>
                  <a:pt x="1390256" y="0"/>
                </a:lnTo>
                <a:lnTo>
                  <a:pt x="1390256" y="1185193"/>
                </a:lnTo>
                <a:lnTo>
                  <a:pt x="0" y="1185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647017">
            <a:off x="492130" y="6580270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8" y="0"/>
                </a:lnTo>
                <a:lnTo>
                  <a:pt x="2545228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62200" y="2099304"/>
            <a:ext cx="15925800" cy="8659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Qual a </a:t>
            </a:r>
            <a:r>
              <a:rPr lang="en-US" sz="63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diferencia</a:t>
            </a:r>
            <a:r>
              <a:rPr lang="en-US" sz="63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entre </a:t>
            </a:r>
            <a:r>
              <a:rPr lang="en-US" sz="63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os</a:t>
            </a:r>
            <a:r>
              <a:rPr lang="en-US" sz="63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6300" b="1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dois</a:t>
            </a:r>
            <a:r>
              <a:rPr lang="en-US" sz="6300" b="1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?</a:t>
            </a:r>
          </a:p>
          <a:p>
            <a:pPr algn="ctr">
              <a:lnSpc>
                <a:spcPts val="5022"/>
              </a:lnSpc>
            </a:pP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 </a:t>
            </a:r>
            <a:r>
              <a:rPr lang="en-US" sz="4185" dirty="0">
                <a:latin typeface="Jorick"/>
                <a:ea typeface="Jorick"/>
                <a:cs typeface="Jorick"/>
                <a:sym typeface="Jorick"/>
              </a:rPr>
              <a:t>Git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é um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sistema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controle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versão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distribuído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permite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rastrear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colaborar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projetos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Já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4185" dirty="0">
                <a:latin typeface="Jorick"/>
                <a:ea typeface="Jorick"/>
                <a:cs typeface="Jorick"/>
                <a:sym typeface="Jorick"/>
              </a:rPr>
              <a:t>GitHub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é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uma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plataforma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utiliza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Git para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facilitar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gerenciamento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código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a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colaboração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online.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Enquanto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o </a:t>
            </a:r>
            <a:r>
              <a:rPr lang="en-US" sz="4185" dirty="0">
                <a:latin typeface="Jorick"/>
                <a:ea typeface="Jorick"/>
                <a:cs typeface="Jorick"/>
                <a:sym typeface="Jorick"/>
              </a:rPr>
              <a:t>Git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é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uma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ferramenta de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linha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de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comando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o </a:t>
            </a:r>
            <a:r>
              <a:rPr lang="en-US" sz="4185" dirty="0">
                <a:latin typeface="Jorick"/>
                <a:ea typeface="Jorick"/>
                <a:cs typeface="Jorick"/>
                <a:sym typeface="Jorick"/>
              </a:rPr>
              <a:t>GitHub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oferece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uma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interface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gráfica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recursos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adicionais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como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repositórios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remotos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integração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com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outras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ferramentas.</a:t>
            </a:r>
          </a:p>
          <a:p>
            <a:pPr algn="ctr">
              <a:lnSpc>
                <a:spcPts val="7560"/>
              </a:lnSpc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5470"/>
              </a:lnSpc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1" name="Freeform 11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9630" y="221985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4333" r="-92025" b="-74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48979" y="1189876"/>
            <a:ext cx="17357816" cy="9542016"/>
            <a:chOff x="0" y="0"/>
            <a:chExt cx="23143754" cy="127226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587590" cy="12722688"/>
            </a:xfrm>
            <a:custGeom>
              <a:avLst/>
              <a:gdLst/>
              <a:ahLst/>
              <a:cxnLst/>
              <a:rect l="l" t="t" r="r" b="b"/>
              <a:pathLst>
                <a:path w="16587590" h="12722688">
                  <a:moveTo>
                    <a:pt x="0" y="0"/>
                  </a:moveTo>
                  <a:lnTo>
                    <a:pt x="16587590" y="0"/>
                  </a:lnTo>
                  <a:lnTo>
                    <a:pt x="16587590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55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5712479" y="0"/>
              <a:ext cx="7431275" cy="12722688"/>
            </a:xfrm>
            <a:custGeom>
              <a:avLst/>
              <a:gdLst/>
              <a:ahLst/>
              <a:cxnLst/>
              <a:rect l="l" t="t" r="r" b="b"/>
              <a:pathLst>
                <a:path w="7431275" h="12722688">
                  <a:moveTo>
                    <a:pt x="0" y="0"/>
                  </a:moveTo>
                  <a:lnTo>
                    <a:pt x="7431275" y="0"/>
                  </a:lnTo>
                  <a:lnTo>
                    <a:pt x="7431275" y="12722688"/>
                  </a:lnTo>
                  <a:lnTo>
                    <a:pt x="0" y="1272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57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5146648">
            <a:off x="-464370" y="4784396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47017">
            <a:off x="492130" y="6580270"/>
            <a:ext cx="2545227" cy="3580243"/>
          </a:xfrm>
          <a:custGeom>
            <a:avLst/>
            <a:gdLst/>
            <a:ahLst/>
            <a:cxnLst/>
            <a:rect l="l" t="t" r="r" b="b"/>
            <a:pathLst>
              <a:path w="2545227" h="3580243">
                <a:moveTo>
                  <a:pt x="0" y="0"/>
                </a:moveTo>
                <a:lnTo>
                  <a:pt x="2545228" y="0"/>
                </a:lnTo>
                <a:lnTo>
                  <a:pt x="2545228" y="3580243"/>
                </a:lnTo>
                <a:lnTo>
                  <a:pt x="0" y="35802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167482">
            <a:off x="15972855" y="171579"/>
            <a:ext cx="2986140" cy="1482211"/>
          </a:xfrm>
          <a:custGeom>
            <a:avLst/>
            <a:gdLst/>
            <a:ahLst/>
            <a:cxnLst/>
            <a:rect l="l" t="t" r="r" b="b"/>
            <a:pathLst>
              <a:path w="2986140" h="1482211">
                <a:moveTo>
                  <a:pt x="0" y="0"/>
                </a:moveTo>
                <a:lnTo>
                  <a:pt x="2986140" y="0"/>
                </a:lnTo>
                <a:lnTo>
                  <a:pt x="2986140" y="1482211"/>
                </a:lnTo>
                <a:lnTo>
                  <a:pt x="0" y="1482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78920" y="2775660"/>
            <a:ext cx="15575291" cy="732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6300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Como o git e o </a:t>
            </a:r>
            <a:r>
              <a:rPr lang="en-US" sz="6300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github</a:t>
            </a:r>
            <a:r>
              <a:rPr lang="en-US" sz="6300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6300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trabalham</a:t>
            </a:r>
            <a:r>
              <a:rPr lang="en-US" sz="6300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6300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juntos</a:t>
            </a:r>
            <a:r>
              <a:rPr lang="en-US" sz="6300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?</a:t>
            </a:r>
          </a:p>
          <a:p>
            <a:pPr algn="ctr">
              <a:lnSpc>
                <a:spcPts val="7560"/>
              </a:lnSpc>
            </a:pPr>
            <a:endParaRPr lang="en-US" sz="6300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5022"/>
              </a:lnSpc>
            </a:pP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Ao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carregar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no GitHub,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você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armazenará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em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um "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repositório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Git".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Isso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significa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,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quando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você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faz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(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ou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"commits")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nos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arquivos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que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estão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no GitHub, o Git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começa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automaticamente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a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monitorar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e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gerenciar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essas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 </a:t>
            </a:r>
            <a:r>
              <a:rPr lang="en-US" sz="4185" dirty="0" err="1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alterações</a:t>
            </a:r>
            <a:r>
              <a:rPr lang="en-US" sz="4185" dirty="0">
                <a:solidFill>
                  <a:srgbClr val="741A1F"/>
                </a:solidFill>
                <a:latin typeface="Jorick"/>
                <a:ea typeface="Jorick"/>
                <a:cs typeface="Jorick"/>
                <a:sym typeface="Jorick"/>
              </a:rPr>
              <a:t>.</a:t>
            </a:r>
          </a:p>
          <a:p>
            <a:pPr algn="ctr">
              <a:lnSpc>
                <a:spcPts val="5022"/>
              </a:lnSpc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algn="ctr">
              <a:lnSpc>
                <a:spcPts val="5022"/>
              </a:lnSpc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endParaRPr lang="en-US" sz="4185" dirty="0">
              <a:solidFill>
                <a:srgbClr val="741A1F"/>
              </a:solidFill>
              <a:latin typeface="Jorick"/>
              <a:ea typeface="Jorick"/>
              <a:cs typeface="Jorick"/>
              <a:sym typeface="Jorick"/>
            </a:endParaRPr>
          </a:p>
        </p:txBody>
      </p:sp>
      <p:sp>
        <p:nvSpPr>
          <p:cNvPr id="10" name="Freeform 10"/>
          <p:cNvSpPr/>
          <p:nvPr/>
        </p:nvSpPr>
        <p:spPr>
          <a:xfrm rot="-4279549">
            <a:off x="1725874" y="547904"/>
            <a:ext cx="1506093" cy="1283944"/>
          </a:xfrm>
          <a:custGeom>
            <a:avLst/>
            <a:gdLst/>
            <a:ahLst/>
            <a:cxnLst/>
            <a:rect l="l" t="t" r="r" b="b"/>
            <a:pathLst>
              <a:path w="1506093" h="1283944">
                <a:moveTo>
                  <a:pt x="0" y="0"/>
                </a:moveTo>
                <a:lnTo>
                  <a:pt x="1506093" y="0"/>
                </a:lnTo>
                <a:lnTo>
                  <a:pt x="1506093" y="1283944"/>
                </a:lnTo>
                <a:lnTo>
                  <a:pt x="0" y="12839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464302">
            <a:off x="542246" y="-216626"/>
            <a:ext cx="500966" cy="2728035"/>
          </a:xfrm>
          <a:custGeom>
            <a:avLst/>
            <a:gdLst/>
            <a:ahLst/>
            <a:cxnLst/>
            <a:rect l="l" t="t" r="r" b="b"/>
            <a:pathLst>
              <a:path w="500966" h="2728035">
                <a:moveTo>
                  <a:pt x="0" y="0"/>
                </a:moveTo>
                <a:lnTo>
                  <a:pt x="500966" y="0"/>
                </a:lnTo>
                <a:lnTo>
                  <a:pt x="500966" y="2728035"/>
                </a:lnTo>
                <a:lnTo>
                  <a:pt x="0" y="27280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9630" y="221985"/>
            <a:ext cx="1800337" cy="1850814"/>
          </a:xfrm>
          <a:custGeom>
            <a:avLst/>
            <a:gdLst/>
            <a:ahLst/>
            <a:cxnLst/>
            <a:rect l="l" t="t" r="r" b="b"/>
            <a:pathLst>
              <a:path w="1800337" h="1850814">
                <a:moveTo>
                  <a:pt x="0" y="0"/>
                </a:moveTo>
                <a:lnTo>
                  <a:pt x="1800337" y="0"/>
                </a:lnTo>
                <a:lnTo>
                  <a:pt x="1800337" y="1850814"/>
                </a:lnTo>
                <a:lnTo>
                  <a:pt x="0" y="1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388</Words>
  <Application>Microsoft Office PowerPoint</Application>
  <PresentationFormat>Personalizar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Keraleeyam</vt:lpstr>
      <vt:lpstr>Jorick</vt:lpstr>
      <vt:lpstr>Calibri</vt:lpstr>
      <vt:lpstr>Arial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Acústica </dc:title>
  <cp:lastModifiedBy>railson correa</cp:lastModifiedBy>
  <cp:revision>5</cp:revision>
  <dcterms:created xsi:type="dcterms:W3CDTF">2006-08-16T00:00:00Z</dcterms:created>
  <dcterms:modified xsi:type="dcterms:W3CDTF">2025-11-14T11:17:07Z</dcterms:modified>
  <dc:identifier>DAG2ceAy8WE</dc:identifier>
</cp:coreProperties>
</file>